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78" r:id="rId10"/>
    <p:sldId id="281" r:id="rId11"/>
    <p:sldId id="276" r:id="rId12"/>
    <p:sldId id="271" r:id="rId13"/>
    <p:sldId id="273" r:id="rId1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" initials="M" lastIdx="2" clrIdx="0"/>
  <p:cmAuthor id="1" name="monfa" initials="m" lastIdx="13" clrIdx="1">
    <p:extLst/>
  </p:cmAuthor>
  <p:cmAuthor id="2" name="hp2" initials="h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B4"/>
    <a:srgbClr val="FCA304"/>
    <a:srgbClr val="F2F2F2"/>
    <a:srgbClr val="E8F4F8"/>
    <a:srgbClr val="C7F2F1"/>
    <a:srgbClr val="5D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746" autoAdjust="0"/>
  </p:normalViewPr>
  <p:slideViewPr>
    <p:cSldViewPr showGuides="1">
      <p:cViewPr varScale="1">
        <p:scale>
          <a:sx n="95" d="100"/>
          <a:sy n="95" d="100"/>
        </p:scale>
        <p:origin x="-732" y="-90"/>
      </p:cViewPr>
      <p:guideLst>
        <p:guide orient="horz" pos="667"/>
        <p:guide orient="horz" pos="3239"/>
        <p:guide orient="horz" pos="2663"/>
        <p:guide pos="1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1956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7C6-5A02-451F-A536-B502FF9D83E8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6647-2C28-4071-937B-80A1780A26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01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064A4-2228-4394-B7E9-5EDDD3FF90C6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0D18C-1021-417A-B6C5-29F60A9A51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0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D18C-1021-417A-B6C5-29F60A9A514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6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457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0D18C-1021-417A-B6C5-29F60A9A514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69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25762-09BA-457B-9A37-FB176D271A3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71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02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2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3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0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29/05/2018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3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79512" y="1528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30888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1925762-09BA-457B-9A37-FB176D271A36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71950"/>
            <a:ext cx="650946" cy="6480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68" y="54630"/>
            <a:ext cx="1649536" cy="4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65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lang="it-IT" sz="3200" kern="1200">
          <a:solidFill>
            <a:srgbClr val="FCA304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it-IT" sz="2000" kern="1200" smtClean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it-IT" sz="2000" kern="1200" smtClean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it-IT" sz="2000" kern="1200" smtClean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it-IT" sz="2000" kern="1200" smtClean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it-IT" sz="2000" kern="120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" y="339617"/>
            <a:ext cx="8973052" cy="44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395536" y="990923"/>
            <a:ext cx="8346797" cy="3380860"/>
            <a:chOff x="395536" y="990923"/>
            <a:chExt cx="8346797" cy="3380860"/>
          </a:xfrm>
        </p:grpSpPr>
        <p:sp>
          <p:nvSpPr>
            <p:cNvPr id="27" name="Rettangolo 26"/>
            <p:cNvSpPr/>
            <p:nvPr/>
          </p:nvSpPr>
          <p:spPr>
            <a:xfrm>
              <a:off x="4574448" y="990923"/>
              <a:ext cx="4167885" cy="1788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395536" y="1024117"/>
              <a:ext cx="4167885" cy="3347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914407" y="3301411"/>
            <a:ext cx="3240360" cy="854515"/>
            <a:chOff x="5063268" y="1729801"/>
            <a:chExt cx="3240360" cy="854515"/>
          </a:xfrm>
        </p:grpSpPr>
        <p:sp>
          <p:nvSpPr>
            <p:cNvPr id="11" name="Rettangolo 10"/>
            <p:cNvSpPr/>
            <p:nvPr/>
          </p:nvSpPr>
          <p:spPr>
            <a:xfrm>
              <a:off x="5063268" y="1891819"/>
              <a:ext cx="324036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(</a:t>
              </a:r>
              <a:r>
                <a:rPr lang="it-IT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over 35, alto titolo di studio</a:t>
              </a:r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): più testate </a:t>
              </a:r>
              <a:b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di riferimento, integrate da un uso critico e selettivo di Internet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760232" y="1729801"/>
              <a:ext cx="1908113" cy="152291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Century Gothic" panose="020B0502020202020204" pitchFamily="34" charset="0"/>
                </a:rPr>
                <a:t>PLURIMI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613588" y="1664184"/>
            <a:ext cx="3841999" cy="654461"/>
            <a:chOff x="4762450" y="3349981"/>
            <a:chExt cx="3841999" cy="654461"/>
          </a:xfrm>
        </p:grpSpPr>
        <p:sp>
          <p:nvSpPr>
            <p:cNvPr id="12" name="Rettangolo 11"/>
            <p:cNvSpPr/>
            <p:nvPr/>
          </p:nvSpPr>
          <p:spPr>
            <a:xfrm>
              <a:off x="4762450" y="3511999"/>
              <a:ext cx="38419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(</a:t>
              </a:r>
              <a:r>
                <a:rPr lang="it-IT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maschi</a:t>
              </a:r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): una testata di riferimento che si inserisce nel flusso di fonti e stimoli dei social network (link e notifiche)</a:t>
              </a: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729392" y="3349981"/>
              <a:ext cx="1908113" cy="152291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Century Gothic" panose="020B0502020202020204" pitchFamily="34" charset="0"/>
                </a:rPr>
                <a:t>COMPARATIVI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4860032" y="1668061"/>
            <a:ext cx="3528194" cy="655766"/>
            <a:chOff x="719671" y="3349981"/>
            <a:chExt cx="3528194" cy="655766"/>
          </a:xfrm>
        </p:grpSpPr>
        <p:sp>
          <p:nvSpPr>
            <p:cNvPr id="13" name="Rettangolo 12"/>
            <p:cNvSpPr/>
            <p:nvPr/>
          </p:nvSpPr>
          <p:spPr>
            <a:xfrm>
              <a:off x="719671" y="3513304"/>
              <a:ext cx="35281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(</a:t>
              </a:r>
              <a:r>
                <a:rPr lang="it-IT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under 35</a:t>
              </a:r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): priorità delle attività offline, uso dei social moderato ma condizionante, casualità e adattamento</a:t>
              </a: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529712" y="3349981"/>
              <a:ext cx="1908113" cy="152291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Century Gothic" panose="020B0502020202020204" pitchFamily="34" charset="0"/>
                </a:rPr>
                <a:t>ONDIVAGHI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932040" y="3285442"/>
            <a:ext cx="3384178" cy="654460"/>
            <a:chOff x="791679" y="1729801"/>
            <a:chExt cx="3384178" cy="654460"/>
          </a:xfrm>
        </p:grpSpPr>
        <p:sp>
          <p:nvSpPr>
            <p:cNvPr id="6" name="Rettangolo 5"/>
            <p:cNvSpPr/>
            <p:nvPr/>
          </p:nvSpPr>
          <p:spPr>
            <a:xfrm>
              <a:off x="791679" y="1891818"/>
              <a:ext cx="338417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(</a:t>
              </a:r>
              <a:r>
                <a:rPr lang="it-IT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maschi, piccoli centri</a:t>
              </a:r>
              <a:r>
                <a:rPr lang="it-IT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): una testata di riferimento, presenza di televisione e radio</a:t>
              </a: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1529712" y="1729801"/>
              <a:ext cx="1908113" cy="152291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Century Gothic" panose="020B0502020202020204" pitchFamily="34" charset="0"/>
                </a:rPr>
                <a:t>ABITUDINARI</a:t>
              </a: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807446" y="1157842"/>
            <a:ext cx="7511951" cy="3242726"/>
            <a:chOff x="807445" y="1628800"/>
            <a:chExt cx="7511951" cy="4323635"/>
          </a:xfrm>
        </p:grpSpPr>
        <p:cxnSp>
          <p:nvCxnSpPr>
            <p:cNvPr id="17" name="Connettore 1 16"/>
            <p:cNvCxnSpPr/>
            <p:nvPr/>
          </p:nvCxnSpPr>
          <p:spPr>
            <a:xfrm>
              <a:off x="4563420" y="1628800"/>
              <a:ext cx="0" cy="43236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>
              <a:off x="807445" y="3790618"/>
              <a:ext cx="751195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0"/>
          <p:cNvSpPr txBox="1"/>
          <p:nvPr/>
        </p:nvSpPr>
        <p:spPr>
          <a:xfrm>
            <a:off x="250825" y="2630992"/>
            <a:ext cx="7585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CA30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Attivo</a:t>
            </a:r>
            <a:endParaRPr lang="it-IT" sz="1600" b="1" dirty="0">
              <a:solidFill>
                <a:srgbClr val="FCA30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147431" y="2610344"/>
            <a:ext cx="81785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CA30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Passivo</a:t>
            </a:r>
            <a:endParaRPr lang="it-IT" sz="1600" b="1" dirty="0">
              <a:solidFill>
                <a:srgbClr val="FCA30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138816" y="861393"/>
            <a:ext cx="8712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CA30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Volatilità</a:t>
            </a:r>
            <a:endParaRPr lang="it-IT" sz="1600" b="1" dirty="0">
              <a:solidFill>
                <a:srgbClr val="FCA304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151237" y="4371783"/>
            <a:ext cx="8370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rgbClr val="FCA30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Stabilità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3347864" y="1923678"/>
            <a:ext cx="2088232" cy="1482156"/>
          </a:xfrm>
          <a:prstGeom prst="line">
            <a:avLst/>
          </a:prstGeom>
          <a:ln w="12700">
            <a:solidFill>
              <a:srgbClr val="0085B4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 rot="18815081">
            <a:off x="2176016" y="1606536"/>
            <a:ext cx="2031149" cy="287652"/>
          </a:xfrm>
          <a:prstGeom prst="rect">
            <a:avLst/>
          </a:prstGeom>
          <a:solidFill>
            <a:srgbClr val="0085B4"/>
          </a:solidFill>
          <a:ln w="38100">
            <a:solidFill>
              <a:srgbClr val="0085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smtClean="0">
                <a:latin typeface="Century Gothic" panose="020B0502020202020204" pitchFamily="34" charset="0"/>
              </a:rPr>
              <a:t>IPER-CONNESSIONE</a:t>
            </a:r>
            <a:endParaRPr lang="it-IT" sz="1500" b="1" dirty="0">
              <a:latin typeface="Century Gothic" panose="020B0502020202020204" pitchFamily="34" charset="0"/>
            </a:endParaRPr>
          </a:p>
        </p:txBody>
      </p:sp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210351" y="231491"/>
            <a:ext cx="7457993" cy="756083"/>
          </a:xfrm>
          <a:noFill/>
          <a:ln>
            <a:miter lim="800000"/>
            <a:headEnd/>
            <a:tailEnd/>
          </a:ln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2" algn="l" rtl="0">
              <a:lnSpc>
                <a:spcPts val="3100"/>
              </a:lnSpc>
              <a:spcBef>
                <a:spcPct val="0"/>
              </a:spcBef>
            </a:pPr>
            <a:r>
              <a:rPr lang="it-IT" sz="3200" kern="1200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Media e comunicazione</a:t>
            </a:r>
          </a:p>
        </p:txBody>
      </p:sp>
    </p:spTree>
    <p:extLst>
      <p:ext uri="{BB962C8B-B14F-4D97-AF65-F5344CB8AC3E}">
        <p14:creationId xmlns:p14="http://schemas.microsoft.com/office/powerpoint/2010/main" val="25386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ma 17"/>
          <p:cNvSpPr/>
          <p:nvPr/>
        </p:nvSpPr>
        <p:spPr>
          <a:xfrm>
            <a:off x="-15246" y="1379122"/>
            <a:ext cx="9139020" cy="648072"/>
          </a:xfrm>
          <a:prstGeom prst="parallelogram">
            <a:avLst>
              <a:gd name="adj" fmla="val 44688"/>
            </a:avLst>
          </a:prstGeom>
          <a:solidFill>
            <a:srgbClr val="F2F2F2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0364"/>
            <a:ext cx="9144000" cy="857250"/>
          </a:xfrm>
        </p:spPr>
        <p:txBody>
          <a:bodyPr/>
          <a:lstStyle/>
          <a:p>
            <a:r>
              <a:rPr lang="it-IT" dirty="0"/>
              <a:t>La rivoluzione dei media e della comunicazione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36030"/>
            <a:ext cx="9144000" cy="51415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it-IT" sz="2100" dirty="0" smtClean="0">
                <a:solidFill>
                  <a:srgbClr val="002060"/>
                </a:solidFill>
              </a:rPr>
              <a:t>INFORMAZIONE CONNESSA</a:t>
            </a:r>
            <a:endParaRPr lang="it-IT" sz="2100" dirty="0">
              <a:solidFill>
                <a:srgbClr val="00206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826275" y="2156110"/>
            <a:ext cx="5595358" cy="303132"/>
            <a:chOff x="1826275" y="2181510"/>
            <a:chExt cx="5595358" cy="303132"/>
          </a:xfrm>
        </p:grpSpPr>
        <p:sp>
          <p:nvSpPr>
            <p:cNvPr id="6" name="Rettangolo 5"/>
            <p:cNvSpPr/>
            <p:nvPr/>
          </p:nvSpPr>
          <p:spPr>
            <a:xfrm>
              <a:off x="1826275" y="2181510"/>
              <a:ext cx="1908113" cy="30313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latin typeface="Arial Narrow" panose="020B0606020202030204" pitchFamily="34" charset="0"/>
                </a:rPr>
                <a:t>Accessibilità 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5513520" y="2181510"/>
              <a:ext cx="1908113" cy="30313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>
                  <a:latin typeface="Arial Narrow" panose="020B0606020202030204" pitchFamily="34" charset="0"/>
                </a:rPr>
                <a:t>Personalizzazione</a:t>
              </a:r>
              <a:endParaRPr lang="it-IT" sz="2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1826275" y="2580188"/>
            <a:ext cx="5595358" cy="931409"/>
            <a:chOff x="1826275" y="2580188"/>
            <a:chExt cx="5595358" cy="931409"/>
          </a:xfrm>
        </p:grpSpPr>
        <p:sp>
          <p:nvSpPr>
            <p:cNvPr id="5" name="Freccia in giù 4">
              <a:extLst>
                <a:ext uri="{FF2B5EF4-FFF2-40B4-BE49-F238E27FC236}">
                  <a16:creationId xmlns:a16="http://schemas.microsoft.com/office/drawing/2014/main" xmlns="" id="{5A44AC92-2AAB-427B-9EB2-A38793713E5D}"/>
                </a:ext>
              </a:extLst>
            </p:cNvPr>
            <p:cNvSpPr/>
            <p:nvPr/>
          </p:nvSpPr>
          <p:spPr>
            <a:xfrm>
              <a:off x="2573931" y="2580188"/>
              <a:ext cx="412800" cy="537426"/>
            </a:xfrm>
            <a:prstGeom prst="downArrow">
              <a:avLst/>
            </a:prstGeom>
            <a:solidFill>
              <a:srgbClr val="008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in giù 16">
              <a:extLst>
                <a:ext uri="{FF2B5EF4-FFF2-40B4-BE49-F238E27FC236}">
                  <a16:creationId xmlns:a16="http://schemas.microsoft.com/office/drawing/2014/main" xmlns="" id="{B465226A-5397-4C50-AD64-16BE1843BCEF}"/>
                </a:ext>
              </a:extLst>
            </p:cNvPr>
            <p:cNvSpPr/>
            <p:nvPr/>
          </p:nvSpPr>
          <p:spPr>
            <a:xfrm>
              <a:off x="6273876" y="2580188"/>
              <a:ext cx="412800" cy="537426"/>
            </a:xfrm>
            <a:prstGeom prst="downArrow">
              <a:avLst/>
            </a:prstGeom>
            <a:solidFill>
              <a:srgbClr val="008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826275" y="3208465"/>
              <a:ext cx="1908113" cy="303132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latin typeface="Arial Narrow" panose="020B0606020202030204" pitchFamily="34" charset="0"/>
                </a:rPr>
                <a:t>Frammentazione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513520" y="3208465"/>
              <a:ext cx="1908113" cy="303132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>
                  <a:latin typeface="Arial Narrow" panose="020B0606020202030204" pitchFamily="34" charset="0"/>
                </a:rPr>
                <a:t>Isolamento</a:t>
              </a:r>
              <a:endParaRPr lang="it-IT" sz="2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770382" y="3174147"/>
            <a:ext cx="3727973" cy="1197803"/>
            <a:chOff x="2770382" y="3174147"/>
            <a:chExt cx="3727973" cy="1197803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xmlns="" id="{7B295DAA-3A32-4449-BAB6-4BEF38154CA8}"/>
                </a:ext>
              </a:extLst>
            </p:cNvPr>
            <p:cNvSpPr/>
            <p:nvPr/>
          </p:nvSpPr>
          <p:spPr>
            <a:xfrm>
              <a:off x="3693265" y="4068818"/>
              <a:ext cx="1908113" cy="303132"/>
            </a:xfrm>
            <a:prstGeom prst="rect">
              <a:avLst/>
            </a:prstGeom>
            <a:solidFill>
              <a:srgbClr val="0085B4"/>
            </a:solidFill>
            <a:ln w="38100">
              <a:solidFill>
                <a:srgbClr val="0085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latin typeface="Arial Narrow" panose="020B0606020202030204" pitchFamily="34" charset="0"/>
                </a:rPr>
                <a:t>Livellamento </a:t>
              </a:r>
            </a:p>
          </p:txBody>
        </p:sp>
        <p:sp>
          <p:nvSpPr>
            <p:cNvPr id="20" name="Arco 19"/>
            <p:cNvSpPr/>
            <p:nvPr/>
          </p:nvSpPr>
          <p:spPr>
            <a:xfrm rot="5201488">
              <a:off x="5535098" y="3174147"/>
              <a:ext cx="963257" cy="963257"/>
            </a:xfrm>
            <a:prstGeom prst="arc">
              <a:avLst/>
            </a:prstGeom>
            <a:ln w="38100">
              <a:solidFill>
                <a:srgbClr val="0085B4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Arco 20"/>
            <p:cNvSpPr/>
            <p:nvPr/>
          </p:nvSpPr>
          <p:spPr>
            <a:xfrm rot="16398512" flipH="1">
              <a:off x="2770382" y="3174147"/>
              <a:ext cx="963257" cy="963257"/>
            </a:xfrm>
            <a:prstGeom prst="arc">
              <a:avLst/>
            </a:prstGeom>
            <a:ln w="38100">
              <a:solidFill>
                <a:srgbClr val="0085B4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855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490364"/>
            <a:ext cx="9144000" cy="857250"/>
          </a:xfrm>
        </p:spPr>
        <p:txBody>
          <a:bodyPr/>
          <a:lstStyle/>
          <a:p>
            <a:r>
              <a:rPr lang="it-IT" dirty="0"/>
              <a:t>Questioni aperte</a:t>
            </a:r>
          </a:p>
        </p:txBody>
      </p:sp>
      <p:sp>
        <p:nvSpPr>
          <p:cNvPr id="8" name="Parallelogramma 7"/>
          <p:cNvSpPr/>
          <p:nvPr/>
        </p:nvSpPr>
        <p:spPr>
          <a:xfrm>
            <a:off x="4981" y="2283718"/>
            <a:ext cx="9139020" cy="648072"/>
          </a:xfrm>
          <a:prstGeom prst="parallelogram">
            <a:avLst>
              <a:gd name="adj" fmla="val 44688"/>
            </a:avLst>
          </a:prstGeom>
          <a:solidFill>
            <a:srgbClr val="F2F2F2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allelogramma 11"/>
          <p:cNvSpPr/>
          <p:nvPr/>
        </p:nvSpPr>
        <p:spPr>
          <a:xfrm>
            <a:off x="4981" y="1419622"/>
            <a:ext cx="9139020" cy="648072"/>
          </a:xfrm>
          <a:prstGeom prst="parallelogram">
            <a:avLst>
              <a:gd name="adj" fmla="val 44688"/>
            </a:avLst>
          </a:prstGeom>
          <a:solidFill>
            <a:srgbClr val="F2F2F2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899592" y="1553005"/>
            <a:ext cx="6768752" cy="492442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0"/>
              </a:spcBef>
              <a:buNone/>
              <a:defRPr lang="it-IT" sz="3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}"/>
            </a:pPr>
            <a:r>
              <a:rPr lang="it-IT" altLang="it-IT" sz="2400" dirty="0" smtClean="0"/>
              <a:t>Competenza</a:t>
            </a:r>
            <a:endParaRPr lang="it-IT" altLang="it-IT" sz="2400" dirty="0"/>
          </a:p>
        </p:txBody>
      </p:sp>
      <p:sp>
        <p:nvSpPr>
          <p:cNvPr id="15" name="CasellaDiTesto 1"/>
          <p:cNvSpPr txBox="1">
            <a:spLocks noChangeArrowheads="1"/>
          </p:cNvSpPr>
          <p:nvPr/>
        </p:nvSpPr>
        <p:spPr bwMode="auto">
          <a:xfrm>
            <a:off x="899592" y="2388606"/>
            <a:ext cx="6768752" cy="492442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0"/>
              </a:spcBef>
              <a:buNone/>
              <a:defRPr lang="it-IT" sz="3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}"/>
            </a:pPr>
            <a:r>
              <a:rPr lang="it-IT" altLang="it-IT" sz="2400" dirty="0" smtClean="0"/>
              <a:t>Responsabilità</a:t>
            </a:r>
            <a:endParaRPr lang="it-IT" altLang="it-IT" sz="2400" dirty="0"/>
          </a:p>
          <a:p>
            <a:pPr marL="342900" indent="-342900">
              <a:buClr>
                <a:srgbClr val="002060"/>
              </a:buClr>
              <a:buFont typeface="Wingdings 3" panose="05040102010807070707" pitchFamily="18" charset="2"/>
              <a:buChar char="}"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19084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/>
          <p:cNvSpPr/>
          <p:nvPr/>
        </p:nvSpPr>
        <p:spPr>
          <a:xfrm>
            <a:off x="179387" y="3561861"/>
            <a:ext cx="8964613" cy="648072"/>
          </a:xfrm>
          <a:prstGeom prst="parallelogram">
            <a:avLst>
              <a:gd name="adj" fmla="val 44688"/>
            </a:avLst>
          </a:prstGeom>
          <a:solidFill>
            <a:srgbClr val="F2F2F2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85B4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589434"/>
            <a:ext cx="9143998" cy="5580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 algn="ctr"/>
            <a:r>
              <a:rPr lang="it-IT" sz="3200" dirty="0">
                <a:solidFill>
                  <a:srgbClr val="FCA304"/>
                </a:solidFill>
                <a:latin typeface="Arial Narrow" panose="020B0606020202030204" pitchFamily="34" charset="0"/>
              </a:rPr>
              <a:t>Nuovi significati dell’autorevolezza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833" y="1329613"/>
            <a:ext cx="8581423" cy="2898321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Clr>
                <a:srgbClr val="002060"/>
              </a:buClr>
              <a:buFont typeface="Wingdings 3" panose="05040102010807070707" pitchFamily="18" charset="2"/>
              <a:buChar char="}"/>
            </a:pPr>
            <a:r>
              <a:rPr lang="it-IT" dirty="0">
                <a:solidFill>
                  <a:srgbClr val="002060"/>
                </a:solidFill>
              </a:rPr>
              <a:t>Valorizzazione del ruolo del consumatore </a:t>
            </a:r>
            <a:r>
              <a:rPr lang="it-IT" dirty="0" smtClean="0">
                <a:solidFill>
                  <a:srgbClr val="002060"/>
                </a:solidFill>
              </a:rPr>
              <a:t>/ fruitore </a:t>
            </a:r>
            <a:r>
              <a:rPr lang="it-IT" dirty="0">
                <a:solidFill>
                  <a:srgbClr val="002060"/>
                </a:solidFill>
              </a:rPr>
              <a:t>medio come ultimo e definitivo certificatore della qualità</a:t>
            </a:r>
          </a:p>
          <a:p>
            <a:pPr>
              <a:lnSpc>
                <a:spcPts val="1800"/>
              </a:lnSpc>
              <a:spcBef>
                <a:spcPts val="0"/>
              </a:spcBef>
              <a:buClr>
                <a:srgbClr val="002060"/>
              </a:buClr>
              <a:buFont typeface="Wingdings 3" panose="05040102010807070707" pitchFamily="18" charset="2"/>
              <a:buChar char="}"/>
            </a:pPr>
            <a:endParaRPr lang="it-IT" dirty="0">
              <a:solidFill>
                <a:srgbClr val="002060"/>
              </a:solidFill>
            </a:endParaRPr>
          </a:p>
          <a:p>
            <a:pPr lvl="1">
              <a:lnSpc>
                <a:spcPts val="2200"/>
              </a:lnSpc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Non esiste una fonte incrollabile e infallibile, anche la massima autorevolezza 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è </a:t>
            </a:r>
            <a:r>
              <a:rPr lang="it-IT" dirty="0">
                <a:solidFill>
                  <a:srgbClr val="002060"/>
                </a:solidFill>
              </a:rPr>
              <a:t>sempre ‘discutibile’</a:t>
            </a:r>
          </a:p>
          <a:p>
            <a:pPr lvl="1">
              <a:lnSpc>
                <a:spcPts val="22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E tuttavia esiste un ‘modo di lavorare’ ispirato alla serietà, alla correttezza 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rgbClr val="002060"/>
                </a:solidFill>
              </a:rPr>
              <a:t>e </a:t>
            </a:r>
            <a:r>
              <a:rPr lang="it-IT" dirty="0">
                <a:solidFill>
                  <a:srgbClr val="002060"/>
                </a:solidFill>
              </a:rPr>
              <a:t>alla ricerca costante della verifica: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6160" y="3562711"/>
            <a:ext cx="829269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0">
              <a:lnSpc>
                <a:spcPts val="2200"/>
              </a:lnSpc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it-IT" sz="19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Nuova accezione dell’autorevolezza come approssimazione positiva, condivisione di valori </a:t>
            </a:r>
            <a:r>
              <a:rPr lang="it-IT" sz="19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 </a:t>
            </a:r>
            <a:r>
              <a:rPr lang="it-IT" sz="19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terreno di incontro tra domanda e offerta</a:t>
            </a:r>
          </a:p>
        </p:txBody>
      </p:sp>
    </p:spTree>
    <p:extLst>
      <p:ext uri="{BB962C8B-B14F-4D97-AF65-F5344CB8AC3E}">
        <p14:creationId xmlns:p14="http://schemas.microsoft.com/office/powerpoint/2010/main" val="16788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3" y="2145743"/>
            <a:ext cx="1006127" cy="100207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36710" y="2402334"/>
            <a:ext cx="7003138" cy="6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sz="2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INFORMAZIONE CORRETTA NELL’EPOCA DELLE FAKE NEWS </a:t>
            </a:r>
            <a:endParaRPr lang="it-IT" sz="2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79512" y="915566"/>
            <a:ext cx="7776863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it-IT" sz="2200" dirty="0">
                <a:solidFill>
                  <a:srgbClr val="0085B4"/>
                </a:solidFill>
              </a:rPr>
              <a:t>Monica Fabris</a:t>
            </a:r>
            <a:br>
              <a:rPr lang="it-IT" sz="2200" dirty="0">
                <a:solidFill>
                  <a:srgbClr val="0085B4"/>
                </a:solidFill>
              </a:rPr>
            </a:br>
            <a:r>
              <a:rPr lang="it-IT" sz="2200" dirty="0">
                <a:solidFill>
                  <a:srgbClr val="FCA304"/>
                </a:solidFill>
              </a:rPr>
              <a:t>EPISTEME SRL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79777" y="2787774"/>
            <a:ext cx="6966627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it-IT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it-IT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it-IT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it-IT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it-IT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0085B4"/>
                </a:solidFill>
              </a:rPr>
              <a:t>Trasformazione sociale, media e </a:t>
            </a:r>
            <a:r>
              <a:rPr lang="it-IT" dirty="0" smtClean="0">
                <a:solidFill>
                  <a:srgbClr val="0085B4"/>
                </a:solidFill>
              </a:rPr>
              <a:t>consumi</a:t>
            </a:r>
            <a:endParaRPr lang="it-IT" dirty="0">
              <a:solidFill>
                <a:srgbClr val="0085B4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227934"/>
            <a:ext cx="97160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0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00"/>
            <a:ext cx="9144000" cy="52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765504" y="2672384"/>
            <a:ext cx="4745670" cy="20596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2718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>
              <a:defRPr sz="3400">
                <a:latin typeface="Source Sans Pro" pitchFamily="34" charset="0"/>
              </a:defRPr>
            </a:lvl2pPr>
            <a:lvl3pPr algn="ctr">
              <a:defRPr sz="3400">
                <a:latin typeface="Source Sans Pro" pitchFamily="34" charset="0"/>
              </a:defRPr>
            </a:lvl3pPr>
            <a:lvl4pPr algn="ctr">
              <a:defRPr sz="3400">
                <a:latin typeface="Source Sans Pro" pitchFamily="34" charset="0"/>
              </a:defRPr>
            </a:lvl4pPr>
            <a:lvl5pPr algn="ctr">
              <a:defRPr sz="3400">
                <a:latin typeface="Source Sans Pro" pitchFamily="34" charset="0"/>
              </a:defRPr>
            </a:lvl5pPr>
            <a:lvl6pPr marL="457200" algn="ctr" defTabSz="696913" fontAlgn="base">
              <a:spcBef>
                <a:spcPct val="0"/>
              </a:spcBef>
              <a:spcAft>
                <a:spcPct val="0"/>
              </a:spcAft>
              <a:defRPr sz="3400"/>
            </a:lvl6pPr>
            <a:lvl7pPr marL="914400" algn="ctr" defTabSz="696913" fontAlgn="base">
              <a:spcBef>
                <a:spcPct val="0"/>
              </a:spcBef>
              <a:spcAft>
                <a:spcPct val="0"/>
              </a:spcAft>
              <a:defRPr sz="3400"/>
            </a:lvl7pPr>
            <a:lvl8pPr marL="1371600" algn="ctr" defTabSz="696913" fontAlgn="base">
              <a:spcBef>
                <a:spcPct val="0"/>
              </a:spcBef>
              <a:spcAft>
                <a:spcPct val="0"/>
              </a:spcAft>
              <a:defRPr sz="3400"/>
            </a:lvl8pPr>
            <a:lvl9pPr marL="1828800" algn="ctr" defTabSz="696913" fontAlgn="base">
              <a:spcBef>
                <a:spcPct val="0"/>
              </a:spcBef>
              <a:spcAft>
                <a:spcPct val="0"/>
              </a:spcAft>
              <a:defRPr sz="3400"/>
            </a:lvl9pPr>
          </a:lstStyle>
          <a:p>
            <a:endParaRPr lang="it-IT" sz="3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000" i="1" dirty="0">
                <a:solidFill>
                  <a:srgbClr val="FCA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guaio delle grandi verità </a:t>
            </a:r>
            <a:br>
              <a:rPr lang="it-IT" sz="3000" i="1" dirty="0">
                <a:solidFill>
                  <a:srgbClr val="FCA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000" i="1" dirty="0">
                <a:solidFill>
                  <a:srgbClr val="FCA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che sono quelle al cui opposto </a:t>
            </a:r>
            <a:br>
              <a:rPr lang="it-IT" sz="3000" i="1" dirty="0">
                <a:solidFill>
                  <a:srgbClr val="FCA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000" i="1" dirty="0">
                <a:solidFill>
                  <a:srgbClr val="FCA3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è un’altra verità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31662" y="152763"/>
            <a:ext cx="5745514" cy="7592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2718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>
              <a:defRPr sz="3400">
                <a:latin typeface="Source Sans Pro" pitchFamily="34" charset="0"/>
              </a:defRPr>
            </a:lvl2pPr>
            <a:lvl3pPr algn="ctr">
              <a:defRPr sz="3400">
                <a:latin typeface="Source Sans Pro" pitchFamily="34" charset="0"/>
              </a:defRPr>
            </a:lvl3pPr>
            <a:lvl4pPr algn="ctr">
              <a:defRPr sz="3400">
                <a:latin typeface="Source Sans Pro" pitchFamily="34" charset="0"/>
              </a:defRPr>
            </a:lvl4pPr>
            <a:lvl5pPr algn="ctr">
              <a:defRPr sz="3400">
                <a:latin typeface="Source Sans Pro" pitchFamily="34" charset="0"/>
              </a:defRPr>
            </a:lvl5pPr>
            <a:lvl6pPr marL="457200" algn="ctr" defTabSz="696913" fontAlgn="base">
              <a:spcBef>
                <a:spcPct val="0"/>
              </a:spcBef>
              <a:spcAft>
                <a:spcPct val="0"/>
              </a:spcAft>
              <a:defRPr sz="3400"/>
            </a:lvl6pPr>
            <a:lvl7pPr marL="914400" algn="ctr" defTabSz="696913" fontAlgn="base">
              <a:spcBef>
                <a:spcPct val="0"/>
              </a:spcBef>
              <a:spcAft>
                <a:spcPct val="0"/>
              </a:spcAft>
              <a:defRPr sz="3400"/>
            </a:lvl7pPr>
            <a:lvl8pPr marL="1371600" algn="ctr" defTabSz="696913" fontAlgn="base">
              <a:spcBef>
                <a:spcPct val="0"/>
              </a:spcBef>
              <a:spcAft>
                <a:spcPct val="0"/>
              </a:spcAft>
              <a:defRPr sz="3400"/>
            </a:lvl8pPr>
            <a:lvl9pPr marL="1828800" algn="ctr" defTabSz="696913" fontAlgn="base">
              <a:spcBef>
                <a:spcPct val="0"/>
              </a:spcBef>
              <a:spcAft>
                <a:spcPct val="0"/>
              </a:spcAft>
              <a:defRPr sz="3400"/>
            </a:lvl9pPr>
          </a:lstStyle>
          <a:p>
            <a:r>
              <a:rPr lang="it-IT" dirty="0">
                <a:solidFill>
                  <a:schemeClr val="bg1"/>
                </a:solidFill>
              </a:rPr>
              <a:t>Difficoltà: le doppie verità di </a:t>
            </a:r>
            <a:r>
              <a:rPr lang="it-IT" dirty="0" err="1">
                <a:solidFill>
                  <a:schemeClr val="bg1"/>
                </a:solidFill>
              </a:rPr>
              <a:t>Bohr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 bwMode="auto">
          <a:xfrm>
            <a:off x="4571147" y="757014"/>
            <a:ext cx="255" cy="396434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 bwMode="auto">
          <a:xfrm>
            <a:off x="467544" y="2745477"/>
            <a:ext cx="835292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1"/>
          <p:cNvSpPr txBox="1">
            <a:spLocks noChangeArrowheads="1"/>
          </p:cNvSpPr>
          <p:nvPr/>
        </p:nvSpPr>
        <p:spPr bwMode="auto">
          <a:xfrm>
            <a:off x="254001" y="203479"/>
            <a:ext cx="348153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MAPPA DELLA SOCIETÀ ITALIANA 2018 </a:t>
            </a:r>
          </a:p>
        </p:txBody>
      </p:sp>
      <p:sp>
        <p:nvSpPr>
          <p:cNvPr id="35" name="Segnaposto testo 2"/>
          <p:cNvSpPr txBox="1">
            <a:spLocks/>
          </p:cNvSpPr>
          <p:nvPr/>
        </p:nvSpPr>
        <p:spPr>
          <a:xfrm>
            <a:off x="173228" y="411510"/>
            <a:ext cx="3246644" cy="254298"/>
          </a:xfrm>
          <a:prstGeom prst="rect">
            <a:avLst/>
          </a:prstGeom>
          <a:noFill/>
        </p:spPr>
        <p:txBody>
          <a:bodyPr vert="horz" lIns="81628" tIns="40814" rIns="81628" bIns="40814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Base: popolazione italiana 15-74 anni 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Valori %</a:t>
            </a:r>
          </a:p>
        </p:txBody>
      </p:sp>
      <p:sp>
        <p:nvSpPr>
          <p:cNvPr id="37" name="Rettangolo 36"/>
          <p:cNvSpPr/>
          <p:nvPr/>
        </p:nvSpPr>
        <p:spPr bwMode="auto">
          <a:xfrm>
            <a:off x="3871385" y="689898"/>
            <a:ext cx="1399779" cy="3275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</a:t>
            </a:r>
          </a:p>
        </p:txBody>
      </p:sp>
      <p:sp>
        <p:nvSpPr>
          <p:cNvPr id="38" name="Rettangolo 37"/>
          <p:cNvSpPr/>
          <p:nvPr/>
        </p:nvSpPr>
        <p:spPr bwMode="auto">
          <a:xfrm>
            <a:off x="7431579" y="2581725"/>
            <a:ext cx="1399779" cy="3275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CHIUSURA</a:t>
            </a:r>
          </a:p>
        </p:txBody>
      </p:sp>
      <p:sp>
        <p:nvSpPr>
          <p:cNvPr id="39" name="Rettangolo 38"/>
          <p:cNvSpPr/>
          <p:nvPr/>
        </p:nvSpPr>
        <p:spPr bwMode="auto">
          <a:xfrm>
            <a:off x="3871385" y="4476493"/>
            <a:ext cx="1399779" cy="3275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SOCIETÀ</a:t>
            </a:r>
          </a:p>
        </p:txBody>
      </p:sp>
      <p:sp>
        <p:nvSpPr>
          <p:cNvPr id="40" name="Rettangolo 39"/>
          <p:cNvSpPr/>
          <p:nvPr/>
        </p:nvSpPr>
        <p:spPr bwMode="auto">
          <a:xfrm>
            <a:off x="323528" y="2581725"/>
            <a:ext cx="1399779" cy="32750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</a:t>
            </a:r>
          </a:p>
        </p:txBody>
      </p:sp>
      <p:sp>
        <p:nvSpPr>
          <p:cNvPr id="9" name="Freccia a destra con strisce 8"/>
          <p:cNvSpPr/>
          <p:nvPr/>
        </p:nvSpPr>
        <p:spPr>
          <a:xfrm>
            <a:off x="5271164" y="2493449"/>
            <a:ext cx="1605092" cy="504056"/>
          </a:xfrm>
          <a:prstGeom prst="striped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a destra con strisce 43"/>
          <p:cNvSpPr/>
          <p:nvPr/>
        </p:nvSpPr>
        <p:spPr>
          <a:xfrm flipH="1">
            <a:off x="2267744" y="2493449"/>
            <a:ext cx="1605092" cy="504056"/>
          </a:xfrm>
          <a:prstGeom prst="striped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con strisce 48"/>
          <p:cNvSpPr/>
          <p:nvPr/>
        </p:nvSpPr>
        <p:spPr>
          <a:xfrm rot="5400000">
            <a:off x="3768728" y="3389384"/>
            <a:ext cx="1605092" cy="504056"/>
          </a:xfrm>
          <a:prstGeom prst="striped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a destra con strisce 49"/>
          <p:cNvSpPr/>
          <p:nvPr/>
        </p:nvSpPr>
        <p:spPr>
          <a:xfrm rot="5400000" flipH="1">
            <a:off x="3768728" y="1589184"/>
            <a:ext cx="1605092" cy="504056"/>
          </a:xfrm>
          <a:prstGeom prst="striped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2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4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35496" y="71297"/>
            <a:ext cx="2411760" cy="538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077" name="Gruppo 6"/>
          <p:cNvGrpSpPr>
            <a:grpSpLocks/>
          </p:cNvGrpSpPr>
          <p:nvPr/>
        </p:nvGrpSpPr>
        <p:grpSpPr bwMode="auto">
          <a:xfrm>
            <a:off x="311472" y="699542"/>
            <a:ext cx="8509000" cy="4191000"/>
            <a:chOff x="317500" y="635000"/>
            <a:chExt cx="8509000" cy="5588000"/>
          </a:xfrm>
        </p:grpSpPr>
        <p:cxnSp>
          <p:nvCxnSpPr>
            <p:cNvPr id="5" name="Connettore 1 4"/>
            <p:cNvCxnSpPr/>
            <p:nvPr/>
          </p:nvCxnSpPr>
          <p:spPr>
            <a:xfrm>
              <a:off x="4572000" y="635000"/>
              <a:ext cx="0" cy="55880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1 5"/>
            <p:cNvCxnSpPr/>
            <p:nvPr/>
          </p:nvCxnSpPr>
          <p:spPr>
            <a:xfrm>
              <a:off x="317500" y="3429000"/>
              <a:ext cx="8509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2"/>
          <p:cNvGrpSpPr/>
          <p:nvPr/>
        </p:nvGrpSpPr>
        <p:grpSpPr>
          <a:xfrm>
            <a:off x="356570" y="1842058"/>
            <a:ext cx="2985266" cy="718432"/>
            <a:chOff x="356570" y="1899530"/>
            <a:chExt cx="2985266" cy="718432"/>
          </a:xfrm>
        </p:grpSpPr>
        <p:sp>
          <p:nvSpPr>
            <p:cNvPr id="3137" name="CasellaDiTesto 68"/>
            <p:cNvSpPr txBox="1">
              <a:spLocks noChangeArrowheads="1"/>
            </p:cNvSpPr>
            <p:nvPr/>
          </p:nvSpPr>
          <p:spPr bwMode="auto">
            <a:xfrm>
              <a:off x="1541636" y="2206649"/>
              <a:ext cx="844549" cy="2761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RICERCA DEL NUOVO</a:t>
              </a:r>
            </a:p>
          </p:txBody>
        </p:sp>
        <p:sp>
          <p:nvSpPr>
            <p:cNvPr id="3158" name="CasellaDiTesto 89"/>
            <p:cNvSpPr txBox="1">
              <a:spLocks noChangeArrowheads="1"/>
            </p:cNvSpPr>
            <p:nvPr/>
          </p:nvSpPr>
          <p:spPr bwMode="auto">
            <a:xfrm>
              <a:off x="2495872" y="2291669"/>
              <a:ext cx="845964" cy="26312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SETE DI EMOZIONI</a:t>
              </a:r>
            </a:p>
          </p:txBody>
        </p:sp>
        <p:sp>
          <p:nvSpPr>
            <p:cNvPr id="3164" name="CasellaDiTesto 95"/>
            <p:cNvSpPr txBox="1">
              <a:spLocks noChangeArrowheads="1"/>
            </p:cNvSpPr>
            <p:nvPr/>
          </p:nvSpPr>
          <p:spPr bwMode="auto">
            <a:xfrm>
              <a:off x="356570" y="2398887"/>
              <a:ext cx="1185066" cy="2190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SOCIETÀ MULTIETNICA</a:t>
              </a:r>
            </a:p>
          </p:txBody>
        </p:sp>
        <p:sp>
          <p:nvSpPr>
            <p:cNvPr id="3173" name="CasellaDiTesto 104"/>
            <p:cNvSpPr txBox="1">
              <a:spLocks noChangeArrowheads="1"/>
            </p:cNvSpPr>
            <p:nvPr/>
          </p:nvSpPr>
          <p:spPr bwMode="auto">
            <a:xfrm>
              <a:off x="1519561" y="1899530"/>
              <a:ext cx="784225" cy="1512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GLOBALIZZAZIONE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5142235" y="3028405"/>
            <a:ext cx="3246189" cy="876300"/>
            <a:chOff x="5142235" y="3085877"/>
            <a:chExt cx="3246189" cy="876300"/>
          </a:xfrm>
        </p:grpSpPr>
        <p:sp>
          <p:nvSpPr>
            <p:cNvPr id="3152" name="CasellaDiTesto 83"/>
            <p:cNvSpPr txBox="1">
              <a:spLocks noChangeArrowheads="1"/>
            </p:cNvSpPr>
            <p:nvPr/>
          </p:nvSpPr>
          <p:spPr bwMode="auto">
            <a:xfrm>
              <a:off x="5142235" y="3818111"/>
              <a:ext cx="574675" cy="144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TRADIZIONI</a:t>
              </a:r>
            </a:p>
          </p:txBody>
        </p:sp>
        <p:sp>
          <p:nvSpPr>
            <p:cNvPr id="3154" name="CasellaDiTesto 85"/>
            <p:cNvSpPr txBox="1">
              <a:spLocks noChangeArrowheads="1"/>
            </p:cNvSpPr>
            <p:nvPr/>
          </p:nvSpPr>
          <p:spPr bwMode="auto">
            <a:xfrm>
              <a:off x="7537524" y="3085877"/>
              <a:ext cx="850900" cy="22621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SINDROME STATO D'ASSEDIO</a:t>
              </a:r>
            </a:p>
          </p:txBody>
        </p:sp>
        <p:sp>
          <p:nvSpPr>
            <p:cNvPr id="3156" name="CasellaDiTesto 87"/>
            <p:cNvSpPr txBox="1">
              <a:spLocks noChangeArrowheads="1"/>
            </p:cNvSpPr>
            <p:nvPr/>
          </p:nvSpPr>
          <p:spPr bwMode="auto">
            <a:xfrm>
              <a:off x="6543452" y="3130860"/>
              <a:ext cx="404812" cy="1333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RADICI</a:t>
              </a:r>
            </a:p>
          </p:txBody>
        </p:sp>
        <p:sp>
          <p:nvSpPr>
            <p:cNvPr id="3179" name="CasellaDiTesto 110"/>
            <p:cNvSpPr txBox="1">
              <a:spLocks noChangeArrowheads="1"/>
            </p:cNvSpPr>
            <p:nvPr/>
          </p:nvSpPr>
          <p:spPr bwMode="auto">
            <a:xfrm>
              <a:off x="6370538" y="3418892"/>
              <a:ext cx="793750" cy="1202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4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PROTEZIONISMO</a:t>
              </a:r>
            </a:p>
          </p:txBody>
        </p:sp>
      </p:grpSp>
      <p:sp>
        <p:nvSpPr>
          <p:cNvPr id="130" name="CasellaDiTesto 1"/>
          <p:cNvSpPr txBox="1">
            <a:spLocks noChangeArrowheads="1"/>
          </p:cNvSpPr>
          <p:nvPr/>
        </p:nvSpPr>
        <p:spPr bwMode="auto">
          <a:xfrm>
            <a:off x="213993" y="699542"/>
            <a:ext cx="2789225" cy="984885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Spinte contrastanti</a:t>
            </a:r>
          </a:p>
          <a:p>
            <a:endParaRPr lang="it-IT" altLang="it-IT" dirty="0"/>
          </a:p>
        </p:txBody>
      </p:sp>
      <p:sp>
        <p:nvSpPr>
          <p:cNvPr id="34" name="CasellaDiTesto 1"/>
          <p:cNvSpPr txBox="1">
            <a:spLocks noChangeArrowheads="1"/>
          </p:cNvSpPr>
          <p:nvPr/>
        </p:nvSpPr>
        <p:spPr bwMode="auto">
          <a:xfrm>
            <a:off x="254001" y="203479"/>
            <a:ext cx="348153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MAPPA DELLA SOCIETÀ ITALIANA 2018 </a:t>
            </a:r>
          </a:p>
        </p:txBody>
      </p:sp>
      <p:sp>
        <p:nvSpPr>
          <p:cNvPr id="37" name="Segnaposto testo 2"/>
          <p:cNvSpPr txBox="1">
            <a:spLocks/>
          </p:cNvSpPr>
          <p:nvPr/>
        </p:nvSpPr>
        <p:spPr>
          <a:xfrm>
            <a:off x="173228" y="411510"/>
            <a:ext cx="3246644" cy="254298"/>
          </a:xfrm>
          <a:prstGeom prst="rect">
            <a:avLst/>
          </a:prstGeom>
          <a:noFill/>
        </p:spPr>
        <p:txBody>
          <a:bodyPr vert="horz" lIns="81628" tIns="40814" rIns="81628" bIns="40814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Base: popolazione italiana 15-74 anni 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Valori %</a:t>
            </a:r>
          </a:p>
        </p:txBody>
      </p:sp>
    </p:spTree>
    <p:extLst>
      <p:ext uri="{BB962C8B-B14F-4D97-AF65-F5344CB8AC3E}">
        <p14:creationId xmlns:p14="http://schemas.microsoft.com/office/powerpoint/2010/main" val="30673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" y="-17240"/>
            <a:ext cx="9144000" cy="518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4981" y="1347614"/>
            <a:ext cx="9139020" cy="648072"/>
            <a:chOff x="4981" y="1347614"/>
            <a:chExt cx="9139020" cy="648072"/>
          </a:xfrm>
        </p:grpSpPr>
        <p:sp>
          <p:nvSpPr>
            <p:cNvPr id="5" name="Parallelogramma 4"/>
            <p:cNvSpPr/>
            <p:nvPr/>
          </p:nvSpPr>
          <p:spPr>
            <a:xfrm>
              <a:off x="4981" y="1347614"/>
              <a:ext cx="9139020" cy="648072"/>
            </a:xfrm>
            <a:prstGeom prst="parallelogram">
              <a:avLst>
                <a:gd name="adj" fmla="val 44688"/>
              </a:avLst>
            </a:prstGeom>
            <a:solidFill>
              <a:srgbClr val="F2F2F2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1"/>
            <p:cNvSpPr txBox="1">
              <a:spLocks noChangeArrowheads="1"/>
            </p:cNvSpPr>
            <p:nvPr/>
          </p:nvSpPr>
          <p:spPr bwMode="auto">
            <a:xfrm>
              <a:off x="899592" y="1480997"/>
              <a:ext cx="6768752" cy="49244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rmAutofit/>
            </a:bodyPr>
            <a:lstStyle>
              <a:lvl1pPr>
                <a:spcBef>
                  <a:spcPct val="0"/>
                </a:spcBef>
                <a:buNone/>
                <a:defRPr lang="it-IT" sz="3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342900" indent="-342900">
                <a:buClr>
                  <a:srgbClr val="002060"/>
                </a:buClr>
                <a:buFont typeface="Wingdings 3" panose="05040102010807070707" pitchFamily="18" charset="2"/>
                <a:buChar char="}"/>
              </a:pPr>
              <a:r>
                <a:rPr lang="it-IT" altLang="it-IT" sz="2400" dirty="0"/>
                <a:t>I Millennials</a:t>
              </a:r>
              <a:r>
                <a:rPr lang="it-IT" altLang="it-IT" sz="2400" dirty="0" smtClean="0"/>
                <a:t>: spinta creativa del </a:t>
              </a:r>
              <a:r>
                <a:rPr lang="it-IT" altLang="it-IT" sz="2400" dirty="0"/>
                <a:t>mondo giovanile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981" y="2211710"/>
            <a:ext cx="9139020" cy="648072"/>
            <a:chOff x="4981" y="2211710"/>
            <a:chExt cx="9139020" cy="648072"/>
          </a:xfrm>
        </p:grpSpPr>
        <p:sp>
          <p:nvSpPr>
            <p:cNvPr id="11" name="Parallelogramma 10"/>
            <p:cNvSpPr/>
            <p:nvPr/>
          </p:nvSpPr>
          <p:spPr>
            <a:xfrm>
              <a:off x="4981" y="2211710"/>
              <a:ext cx="9139020" cy="648072"/>
            </a:xfrm>
            <a:prstGeom prst="parallelogram">
              <a:avLst>
                <a:gd name="adj" fmla="val 44688"/>
              </a:avLst>
            </a:prstGeom>
            <a:solidFill>
              <a:srgbClr val="F2F2F2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"/>
            <p:cNvSpPr txBox="1">
              <a:spLocks noChangeArrowheads="1"/>
            </p:cNvSpPr>
            <p:nvPr/>
          </p:nvSpPr>
          <p:spPr bwMode="auto">
            <a:xfrm>
              <a:off x="899592" y="2316598"/>
              <a:ext cx="6768752" cy="49244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>
              <a:lvl1pPr>
                <a:spcBef>
                  <a:spcPct val="0"/>
                </a:spcBef>
                <a:buNone/>
                <a:defRPr lang="it-IT" sz="3200">
                  <a:solidFill>
                    <a:srgbClr val="002060"/>
                  </a:solidFill>
                  <a:latin typeface="Arial Narrow" panose="020B0606020202030204" pitchFamily="34" charset="0"/>
                  <a:ea typeface="+mj-ea"/>
                  <a:cs typeface="+mj-cs"/>
                </a:defRPr>
              </a:lvl1pPr>
            </a:lstStyle>
            <a:p>
              <a:pPr marL="342900" indent="-342900">
                <a:buClr>
                  <a:srgbClr val="002060"/>
                </a:buClr>
                <a:buFont typeface="Wingdings 3" panose="05040102010807070707" pitchFamily="18" charset="2"/>
                <a:buChar char="}"/>
              </a:pPr>
              <a:r>
                <a:rPr lang="it-IT" altLang="it-IT" sz="2400" dirty="0"/>
                <a:t>Active </a:t>
              </a:r>
              <a:r>
                <a:rPr lang="it-IT" altLang="it-IT" sz="2400" dirty="0" err="1"/>
                <a:t>Ageing</a:t>
              </a:r>
              <a:r>
                <a:rPr lang="it-IT" altLang="it-IT" sz="2400" dirty="0"/>
                <a:t>: impatto della piramide demografica  </a:t>
              </a:r>
            </a:p>
            <a:p>
              <a:pPr marL="342900" indent="-342900">
                <a:buClr>
                  <a:srgbClr val="002060"/>
                </a:buClr>
                <a:buFont typeface="Wingdings 3" panose="05040102010807070707" pitchFamily="18" charset="2"/>
                <a:buChar char="}"/>
              </a:pPr>
              <a:endParaRPr lang="it-IT" altLang="it-IT" sz="2400" dirty="0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D29CA8C-14B0-4D75-9E03-41C09A2CC5FB}"/>
              </a:ext>
            </a:extLst>
          </p:cNvPr>
          <p:cNvSpPr txBox="1"/>
          <p:nvPr/>
        </p:nvSpPr>
        <p:spPr>
          <a:xfrm>
            <a:off x="4017068" y="3275771"/>
            <a:ext cx="4689104" cy="1015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>
              <a:defRPr sz="300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>
              <a:defRPr sz="3400">
                <a:latin typeface="Source Sans Pro" pitchFamily="34" charset="0"/>
              </a:defRPr>
            </a:lvl2pPr>
            <a:lvl3pPr algn="ctr">
              <a:defRPr sz="3400">
                <a:latin typeface="Source Sans Pro" pitchFamily="34" charset="0"/>
              </a:defRPr>
            </a:lvl3pPr>
            <a:lvl4pPr algn="ctr">
              <a:defRPr sz="3400">
                <a:latin typeface="Source Sans Pro" pitchFamily="34" charset="0"/>
              </a:defRPr>
            </a:lvl4pPr>
            <a:lvl5pPr algn="ctr">
              <a:defRPr sz="3400">
                <a:latin typeface="Source Sans Pro" pitchFamily="34" charset="0"/>
              </a:defRPr>
            </a:lvl5pPr>
            <a:lvl6pPr marL="457200" algn="ctr" defTabSz="696913" fontAlgn="base">
              <a:spcBef>
                <a:spcPct val="0"/>
              </a:spcBef>
              <a:spcAft>
                <a:spcPct val="0"/>
              </a:spcAft>
              <a:defRPr sz="3400"/>
            </a:lvl6pPr>
            <a:lvl7pPr marL="914400" algn="ctr" defTabSz="696913" fontAlgn="base">
              <a:spcBef>
                <a:spcPct val="0"/>
              </a:spcBef>
              <a:spcAft>
                <a:spcPct val="0"/>
              </a:spcAft>
              <a:defRPr sz="3400"/>
            </a:lvl7pPr>
            <a:lvl8pPr marL="1371600" algn="ctr" defTabSz="696913" fontAlgn="base">
              <a:spcBef>
                <a:spcPct val="0"/>
              </a:spcBef>
              <a:spcAft>
                <a:spcPct val="0"/>
              </a:spcAft>
              <a:defRPr sz="3400"/>
            </a:lvl8pPr>
            <a:lvl9pPr marL="1828800" algn="ctr" defTabSz="696913" fontAlgn="base">
              <a:spcBef>
                <a:spcPct val="0"/>
              </a:spcBef>
              <a:spcAft>
                <a:spcPct val="0"/>
              </a:spcAft>
              <a:defRPr sz="3400"/>
            </a:lvl9pPr>
          </a:lstStyle>
          <a:p>
            <a:r>
              <a:rPr lang="it-IT" dirty="0">
                <a:solidFill>
                  <a:srgbClr val="FCA304"/>
                </a:solidFill>
              </a:rPr>
              <a:t>Due binari distinti che talvolta </a:t>
            </a:r>
            <a:endParaRPr lang="it-IT" dirty="0" smtClean="0">
              <a:solidFill>
                <a:srgbClr val="FCA304"/>
              </a:solidFill>
            </a:endParaRPr>
          </a:p>
          <a:p>
            <a:r>
              <a:rPr lang="it-IT" dirty="0" smtClean="0">
                <a:solidFill>
                  <a:srgbClr val="FCA304"/>
                </a:solidFill>
              </a:rPr>
              <a:t>si incontrano </a:t>
            </a:r>
            <a:r>
              <a:rPr lang="it-IT" dirty="0">
                <a:solidFill>
                  <a:srgbClr val="FCA304"/>
                </a:solidFill>
              </a:rPr>
              <a:t>e talvolta divergono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31790" y="155010"/>
            <a:ext cx="6660232" cy="6635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it-IT" sz="3200" kern="1200">
                <a:solidFill>
                  <a:srgbClr val="FCA304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solidFill>
                  <a:schemeClr val="bg1"/>
                </a:solidFill>
              </a:rPr>
              <a:t>Le tendenze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4227934"/>
            <a:ext cx="97160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38" y="3435846"/>
            <a:ext cx="2644525" cy="14922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2982983" y="2476294"/>
            <a:ext cx="3222944" cy="2495084"/>
            <a:chOff x="2982983" y="2476294"/>
            <a:chExt cx="3222944" cy="2495084"/>
          </a:xfrm>
        </p:grpSpPr>
        <p:pic>
          <p:nvPicPr>
            <p:cNvPr id="26" name="Picture 2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0595" y="2476294"/>
              <a:ext cx="1634945" cy="11000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2509" y="3594983"/>
              <a:ext cx="1393418" cy="11247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983" y="3598705"/>
              <a:ext cx="1829526" cy="13726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o 3"/>
          <p:cNvGrpSpPr/>
          <p:nvPr/>
        </p:nvGrpSpPr>
        <p:grpSpPr>
          <a:xfrm>
            <a:off x="4619556" y="718385"/>
            <a:ext cx="4056900" cy="2520280"/>
            <a:chOff x="4619556" y="718385"/>
            <a:chExt cx="4056900" cy="2520280"/>
          </a:xfrm>
        </p:grpSpPr>
        <p:pic>
          <p:nvPicPr>
            <p:cNvPr id="10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556" y="862401"/>
              <a:ext cx="2184692" cy="145884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56" y="718385"/>
              <a:ext cx="1896200" cy="12646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88469" y="1976331"/>
              <a:ext cx="1415923" cy="12623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147263" y="2819299"/>
            <a:ext cx="2664408" cy="2200723"/>
            <a:chOff x="147263" y="2819299"/>
            <a:chExt cx="2664408" cy="2200723"/>
          </a:xfrm>
        </p:grpSpPr>
        <p:pic>
          <p:nvPicPr>
            <p:cNvPr id="1029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" r="2992"/>
            <a:stretch/>
          </p:blipFill>
          <p:spPr bwMode="auto">
            <a:xfrm>
              <a:off x="229139" y="3708115"/>
              <a:ext cx="2582532" cy="13119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63" y="2819299"/>
              <a:ext cx="1544417" cy="126461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323528" y="699542"/>
            <a:ext cx="3929784" cy="2697325"/>
            <a:chOff x="323528" y="699542"/>
            <a:chExt cx="3929784" cy="2697325"/>
          </a:xfrm>
        </p:grpSpPr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876587"/>
              <a:ext cx="1890127" cy="136949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121" y="699542"/>
              <a:ext cx="2026191" cy="152022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127" y="2043950"/>
              <a:ext cx="1968436" cy="13529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16024" y="107990"/>
            <a:ext cx="6660232" cy="66356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Moltiplicazione degli stili di vita</a:t>
            </a:r>
          </a:p>
        </p:txBody>
      </p:sp>
    </p:spTree>
    <p:extLst>
      <p:ext uri="{BB962C8B-B14F-4D97-AF65-F5344CB8AC3E}">
        <p14:creationId xmlns:p14="http://schemas.microsoft.com/office/powerpoint/2010/main" val="33876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29423"/>
              </p:ext>
            </p:extLst>
          </p:nvPr>
        </p:nvGraphicFramePr>
        <p:xfrm>
          <a:off x="468464" y="1901668"/>
          <a:ext cx="8280000" cy="1780735"/>
        </p:xfrm>
        <a:graphic>
          <a:graphicData uri="http://schemas.openxmlformats.org/drawingml/2006/table">
            <a:tbl>
              <a:tblPr/>
              <a:tblGrid>
                <a:gridCol w="18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4103">
                <a:tc>
                  <a:txBody>
                    <a:bodyPr/>
                    <a:lstStyle/>
                    <a:p>
                      <a:endParaRPr lang="it-IT" sz="900" b="1" i="0" dirty="0">
                        <a:solidFill>
                          <a:srgbClr val="FFFFFF"/>
                        </a:solidFill>
                        <a:latin typeface="+mn-lt"/>
                        <a:cs typeface="Arial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Molto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Abbastanza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In egual misura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Abbastanza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Molto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tabLst>
                          <a:tab pos="1797050" algn="r"/>
                        </a:tabLst>
                      </a:pPr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183">
                <a:tc rowSpan="2"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tabLst>
                          <a:tab pos="1797050" algn="r"/>
                        </a:tabLst>
                      </a:pPr>
                      <a: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Impulsività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Programmazione</a:t>
                      </a: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1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183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it-IT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14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t-IT" sz="2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183">
                <a:tc rowSpan="2"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Sperimentazione /</a:t>
                      </a:r>
                      <a:b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Ricerca di novità</a:t>
                      </a:r>
                    </a:p>
                  </a:txBody>
                  <a:tcPr marL="0" marR="108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Tradizionale</a:t>
                      </a:r>
                    </a:p>
                  </a:txBody>
                  <a:tcPr marL="108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1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5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358475" y="1347614"/>
            <a:ext cx="3199865" cy="3829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Negli acquisti lei è…?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515311" y="1415853"/>
            <a:ext cx="1504961" cy="297869"/>
          </a:xfrm>
          <a:prstGeom prst="rect">
            <a:avLst/>
          </a:prstGeom>
          <a:noFill/>
        </p:spPr>
        <p:txBody>
          <a:bodyPr wrap="none" lIns="81628" tIns="40814" rIns="81628" bIns="40814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■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Uomini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       </a:t>
            </a:r>
            <a:r>
              <a:rPr lang="it-IT" sz="1400" dirty="0">
                <a:solidFill>
                  <a:srgbClr val="FFC000"/>
                </a:solidFill>
                <a:latin typeface="Century Gothic" panose="020B0502020202020204" pitchFamily="34" charset="0"/>
              </a:rPr>
              <a:t>■</a:t>
            </a:r>
            <a:r>
              <a:rPr lang="it-IT" sz="11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Donne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470" y="105963"/>
            <a:ext cx="8664010" cy="556427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Atteggiamenti di consumo</a:t>
            </a: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156462" y="589260"/>
            <a:ext cx="3747576" cy="254298"/>
          </a:xfrm>
          <a:prstGeom prst="rect">
            <a:avLst/>
          </a:prstGeom>
          <a:noFill/>
        </p:spPr>
        <p:txBody>
          <a:bodyPr vert="horz" lIns="81628" tIns="40814" rIns="81628" bIns="40814" rtlCol="0">
            <a:noAutofit/>
          </a:bodyPr>
          <a:lstStyle>
            <a:defPPr>
              <a:defRPr lang="it-IT"/>
            </a:defPPr>
            <a:lvl1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it-IT" dirty="0"/>
              <a:t>Base: popolazione italiana 15-74 anni – Valori %</a:t>
            </a:r>
          </a:p>
        </p:txBody>
      </p:sp>
      <p:sp>
        <p:nvSpPr>
          <p:cNvPr id="9" name="Freccia a destra con strisce 8"/>
          <p:cNvSpPr/>
          <p:nvPr/>
        </p:nvSpPr>
        <p:spPr>
          <a:xfrm rot="5400000" flipH="1">
            <a:off x="-252454" y="2570973"/>
            <a:ext cx="1605092" cy="598533"/>
          </a:xfrm>
          <a:prstGeom prst="stripedRightArrow">
            <a:avLst/>
          </a:prstGeom>
          <a:solidFill>
            <a:srgbClr val="FCA30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3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216726" y="639148"/>
            <a:ext cx="4787322" cy="492442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0"/>
              </a:spcBef>
              <a:buNone/>
              <a:defRPr lang="it-IT" sz="32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I due </a:t>
            </a:r>
            <a:r>
              <a:rPr lang="it-IT" altLang="it-IT" dirty="0" smtClean="0"/>
              <a:t>paradigmi del consumo</a:t>
            </a:r>
            <a:endParaRPr lang="it-IT" altLang="it-IT" dirty="0"/>
          </a:p>
          <a:p>
            <a:endParaRPr lang="it-IT" alt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519114" y="1363579"/>
            <a:ext cx="4317999" cy="3224395"/>
            <a:chOff x="1406129" y="1203598"/>
            <a:chExt cx="4317999" cy="3224395"/>
          </a:xfrm>
        </p:grpSpPr>
        <p:sp>
          <p:nvSpPr>
            <p:cNvPr id="5" name="Esagono 4"/>
            <p:cNvSpPr/>
            <p:nvPr/>
          </p:nvSpPr>
          <p:spPr>
            <a:xfrm>
              <a:off x="1406129" y="1203598"/>
              <a:ext cx="4317999" cy="322439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3290480" y="4034216"/>
              <a:ext cx="801501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RAZIONALE</a:t>
              </a:r>
            </a:p>
          </p:txBody>
        </p:sp>
        <p:sp>
          <p:nvSpPr>
            <p:cNvPr id="37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2539199" y="3435846"/>
              <a:ext cx="1333698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PROGRAMMATORE</a:t>
              </a:r>
            </a:p>
          </p:txBody>
        </p:sp>
        <p:sp>
          <p:nvSpPr>
            <p:cNvPr id="38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2565294" y="2379390"/>
              <a:ext cx="1029128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TRADIZIONALE</a:t>
              </a:r>
            </a:p>
          </p:txBody>
        </p:sp>
        <p:sp>
          <p:nvSpPr>
            <p:cNvPr id="39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2663586" y="1387243"/>
              <a:ext cx="1476366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ORIENTATO_PREZZO</a:t>
              </a:r>
            </a:p>
          </p:txBody>
        </p:sp>
        <p:sp>
          <p:nvSpPr>
            <p:cNvPr id="41" name="CasellaDiTesto 40"/>
            <p:cNvSpPr txBox="1"/>
            <p:nvPr/>
          </p:nvSpPr>
          <p:spPr bwMode="auto">
            <a:xfrm>
              <a:off x="4212636" y="2634742"/>
              <a:ext cx="637995" cy="192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it-IT"/>
              </a:defPPr>
              <a:lvl1pPr algn="ctr">
                <a:lnSpc>
                  <a:spcPts val="15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it-IT" dirty="0">
                  <a:solidFill>
                    <a:srgbClr val="0085B4"/>
                  </a:solidFill>
                </a:rPr>
                <a:t>FEDELTÀ</a:t>
              </a:r>
            </a:p>
          </p:txBody>
        </p:sp>
        <p:sp>
          <p:nvSpPr>
            <p:cNvPr id="42" name="CasellaDiTesto 41"/>
            <p:cNvSpPr txBox="1"/>
            <p:nvPr/>
          </p:nvSpPr>
          <p:spPr bwMode="auto">
            <a:xfrm>
              <a:off x="1521342" y="2800670"/>
              <a:ext cx="1045158" cy="192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it-IT"/>
              </a:defPPr>
              <a:lvl1pPr algn="ctr">
                <a:lnSpc>
                  <a:spcPts val="15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it-IT" dirty="0">
                  <a:solidFill>
                    <a:srgbClr val="0085B4"/>
                  </a:solidFill>
                </a:rPr>
                <a:t>MARCHE NOTE</a:t>
              </a:r>
            </a:p>
          </p:txBody>
        </p:sp>
        <p:sp>
          <p:nvSpPr>
            <p:cNvPr id="44" name="CasellaDiTesto 43"/>
            <p:cNvSpPr txBox="1"/>
            <p:nvPr/>
          </p:nvSpPr>
          <p:spPr bwMode="auto">
            <a:xfrm>
              <a:off x="4467068" y="1809094"/>
              <a:ext cx="485709" cy="192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it-IT"/>
              </a:defPPr>
              <a:lvl1pPr algn="ctr">
                <a:lnSpc>
                  <a:spcPts val="15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it-IT" dirty="0">
                  <a:solidFill>
                    <a:srgbClr val="0085B4"/>
                  </a:solidFill>
                </a:rPr>
                <a:t>RINVIO</a:t>
              </a:r>
            </a:p>
          </p:txBody>
        </p:sp>
        <p:sp>
          <p:nvSpPr>
            <p:cNvPr id="45" name="CasellaDiTesto 44"/>
            <p:cNvSpPr txBox="1"/>
            <p:nvPr/>
          </p:nvSpPr>
          <p:spPr bwMode="auto">
            <a:xfrm>
              <a:off x="3919489" y="3795886"/>
              <a:ext cx="1106072" cy="192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it-IT"/>
              </a:defPPr>
              <a:lvl1pPr algn="ctr">
                <a:lnSpc>
                  <a:spcPts val="15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it-IT" dirty="0">
                  <a:solidFill>
                    <a:srgbClr val="0085B4"/>
                  </a:solidFill>
                </a:rPr>
                <a:t>PRODOTTI CARI</a:t>
              </a:r>
            </a:p>
          </p:txBody>
        </p:sp>
      </p:grpSp>
      <p:sp>
        <p:nvSpPr>
          <p:cNvPr id="46" name="CasellaDiTesto 1"/>
          <p:cNvSpPr txBox="1">
            <a:spLocks noChangeArrowheads="1"/>
          </p:cNvSpPr>
          <p:nvPr/>
        </p:nvSpPr>
        <p:spPr bwMode="auto">
          <a:xfrm>
            <a:off x="254001" y="203479"/>
            <a:ext cx="348153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MAPPA DELLA SOCIETÀ ITALIANA 2018 </a:t>
            </a:r>
          </a:p>
        </p:txBody>
      </p:sp>
      <p:sp>
        <p:nvSpPr>
          <p:cNvPr id="47" name="Segnaposto testo 2"/>
          <p:cNvSpPr txBox="1">
            <a:spLocks/>
          </p:cNvSpPr>
          <p:nvPr/>
        </p:nvSpPr>
        <p:spPr>
          <a:xfrm>
            <a:off x="173228" y="360768"/>
            <a:ext cx="3246644" cy="254298"/>
          </a:xfrm>
          <a:prstGeom prst="rect">
            <a:avLst/>
          </a:prstGeom>
          <a:noFill/>
        </p:spPr>
        <p:txBody>
          <a:bodyPr vert="horz" lIns="81628" tIns="40814" rIns="81628" bIns="40814" rtlCol="0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Base: popolazione italiana 15-74 anni </a:t>
            </a:r>
            <a:r>
              <a:rPr lang="it-IT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Valori %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405065" y="1363579"/>
            <a:ext cx="4317999" cy="3224395"/>
            <a:chOff x="5292080" y="1203598"/>
            <a:chExt cx="4317999" cy="3224395"/>
          </a:xfrm>
        </p:grpSpPr>
        <p:sp>
          <p:nvSpPr>
            <p:cNvPr id="23" name="Esagono 22"/>
            <p:cNvSpPr/>
            <p:nvPr/>
          </p:nvSpPr>
          <p:spPr>
            <a:xfrm>
              <a:off x="5292080" y="1203598"/>
              <a:ext cx="4317999" cy="322439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6673095" y="1315235"/>
              <a:ext cx="649216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EMOTIVO</a:t>
              </a:r>
            </a:p>
          </p:txBody>
        </p:sp>
        <p:sp>
          <p:nvSpPr>
            <p:cNvPr id="33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6156176" y="1891299"/>
              <a:ext cx="888064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SPONTANEO</a:t>
              </a:r>
            </a:p>
          </p:txBody>
        </p:sp>
        <p:sp>
          <p:nvSpPr>
            <p:cNvPr id="34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6228184" y="3099470"/>
              <a:ext cx="1224694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APERTO_NOVITÀ </a:t>
              </a:r>
            </a:p>
          </p:txBody>
        </p:sp>
        <p:sp>
          <p:nvSpPr>
            <p:cNvPr id="35" name="CasellaDiTesto 27">
              <a:hlinkClick r:id="rId2" action="ppaction://hlinksldjump" tooltip="Clicca per andare alla mappa Socioculturale 3D"/>
            </p:cNvPr>
            <p:cNvSpPr txBox="1">
              <a:spLocks noChangeArrowheads="1"/>
            </p:cNvSpPr>
            <p:nvPr/>
          </p:nvSpPr>
          <p:spPr bwMode="auto">
            <a:xfrm>
              <a:off x="6131227" y="4155926"/>
              <a:ext cx="1506823" cy="1763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100" dirty="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ORIENTATO_QUALITÀ</a:t>
              </a:r>
            </a:p>
          </p:txBody>
        </p:sp>
        <p:sp>
          <p:nvSpPr>
            <p:cNvPr id="40" name="CasellaDiTesto 39"/>
            <p:cNvSpPr txBox="1"/>
            <p:nvPr/>
          </p:nvSpPr>
          <p:spPr bwMode="auto">
            <a:xfrm>
              <a:off x="6406623" y="2518086"/>
              <a:ext cx="1351332" cy="192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it-IT"/>
              </a:defPPr>
              <a:lvl1pPr algn="ctr">
                <a:lnSpc>
                  <a:spcPts val="15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it-IT" dirty="0">
                  <a:solidFill>
                    <a:srgbClr val="0085B4"/>
                  </a:solidFill>
                </a:rPr>
                <a:t>SPERIMENTAZIONE</a:t>
              </a:r>
            </a:p>
          </p:txBody>
        </p:sp>
        <p:sp>
          <p:nvSpPr>
            <p:cNvPr id="24" name="CasellaDiTesto 23"/>
            <p:cNvSpPr txBox="1"/>
            <p:nvPr/>
          </p:nvSpPr>
          <p:spPr bwMode="auto">
            <a:xfrm>
              <a:off x="7597212" y="3515553"/>
              <a:ext cx="1192634" cy="1763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it-IT"/>
              </a:defPPr>
              <a:lvl1pPr algn="ctr">
                <a:lnSpc>
                  <a:spcPts val="1500"/>
                </a:lnSpc>
                <a:spcBef>
                  <a:spcPct val="0"/>
                </a:spcBef>
                <a:buFontTx/>
                <a:buNone/>
                <a:defRPr sz="1100">
                  <a:solidFill>
                    <a:srgbClr val="0085B4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latin typeface="Calibri" pitchFamily="34" charset="0"/>
                </a:defRPr>
              </a:lvl9pPr>
            </a:lstStyle>
            <a:p>
              <a:r>
                <a:rPr lang="it-IT" dirty="0"/>
                <a:t>RICERCA DI INFO</a:t>
              </a:r>
            </a:p>
          </p:txBody>
        </p:sp>
        <p:sp>
          <p:nvSpPr>
            <p:cNvPr id="25" name="Freccia a destra 24">
              <a:extLst>
                <a:ext uri="{FF2B5EF4-FFF2-40B4-BE49-F238E27FC236}">
                  <a16:creationId xmlns:a16="http://schemas.microsoft.com/office/drawing/2014/main" xmlns="" id="{7231B799-0430-4F7D-8994-43A49A55BB77}"/>
                </a:ext>
              </a:extLst>
            </p:cNvPr>
            <p:cNvSpPr/>
            <p:nvPr/>
          </p:nvSpPr>
          <p:spPr>
            <a:xfrm>
              <a:off x="6673095" y="3443545"/>
              <a:ext cx="848752" cy="33637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8226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354</Words>
  <Application>Microsoft Office PowerPoint</Application>
  <PresentationFormat>Presentazione su schermo (16:9)</PresentationFormat>
  <Paragraphs>114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Moltiplicazione degli stili di vita</vt:lpstr>
      <vt:lpstr>Atteggiamenti di consumo</vt:lpstr>
      <vt:lpstr>Presentazione standard di PowerPoint</vt:lpstr>
      <vt:lpstr>Media e comunicazione</vt:lpstr>
      <vt:lpstr>La rivoluzione dei media e della comunicazione </vt:lpstr>
      <vt:lpstr>Questioni aperte</vt:lpstr>
      <vt:lpstr>Nuovi significati dell’autorevolezza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hp2</dc:creator>
  <cp:lastModifiedBy>hp2</cp:lastModifiedBy>
  <cp:revision>40</cp:revision>
  <dcterms:created xsi:type="dcterms:W3CDTF">2018-05-15T12:52:27Z</dcterms:created>
  <dcterms:modified xsi:type="dcterms:W3CDTF">2018-05-29T12:41:55Z</dcterms:modified>
</cp:coreProperties>
</file>